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256" r:id="rId2"/>
    <p:sldId id="257" r:id="rId3"/>
    <p:sldId id="261" r:id="rId4"/>
    <p:sldId id="262" r:id="rId5"/>
    <p:sldId id="264" r:id="rId6"/>
    <p:sldId id="265" r:id="rId7"/>
    <p:sldId id="266" r:id="rId8"/>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CC0000"/>
    <a:srgbClr val="FF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AE824B98-9F05-4714-B490-339D534C9B7B}" type="datetimeFigureOut">
              <a:rPr lang="en-GB" smtClean="0"/>
              <a:t>31/07/2018</a:t>
            </a:fld>
            <a:endParaRPr lang="en-GB"/>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2CA38148-44AC-4A98-A3FB-28AC4F7CE6A2}" type="slidenum">
              <a:rPr lang="en-GB" smtClean="0"/>
              <a:t>‹#›</a:t>
            </a:fld>
            <a:endParaRPr lang="en-GB"/>
          </a:p>
        </p:txBody>
      </p:sp>
    </p:spTree>
    <p:extLst>
      <p:ext uri="{BB962C8B-B14F-4D97-AF65-F5344CB8AC3E}">
        <p14:creationId xmlns:p14="http://schemas.microsoft.com/office/powerpoint/2010/main" val="1046110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D3C9256-2B04-4E5F-B3AB-622D1955C3A3}" type="datetimeFigureOut">
              <a:rPr lang="en-GB" smtClean="0"/>
              <a:t>31/07/2018</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C649AFA-5483-4182-A785-F0D258F81FDB}"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3C9256-2B04-4E5F-B3AB-622D1955C3A3}"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D3C9256-2B04-4E5F-B3AB-622D1955C3A3}" type="datetimeFigureOut">
              <a:rPr lang="en-GB" smtClean="0"/>
              <a:t>31/07/2018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D3C9256-2B04-4E5F-B3AB-622D1955C3A3}" type="datetimeFigureOut">
              <a:rPr lang="en-GB" smtClean="0"/>
              <a:t>31/07/2018</a:t>
            </a:fld>
            <a:endParaRPr lang="en-GB"/>
          </a:p>
        </p:txBody>
      </p:sp>
      <p:sp>
        <p:nvSpPr>
          <p:cNvPr id="8" name="Slide Number Placeholder 7"/>
          <p:cNvSpPr>
            <a:spLocks noGrp="1"/>
          </p:cNvSpPr>
          <p:nvPr>
            <p:ph type="sldNum" sz="quarter" idx="11"/>
          </p:nvPr>
        </p:nvSpPr>
        <p:spPr/>
        <p:txBody>
          <a:bodyPr/>
          <a:lstStyle/>
          <a:p>
            <a:fld id="{3C649AFA-5483-4182-A785-F0D258F81FDB}"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C9256-2B04-4E5F-B3AB-622D1955C3A3}" type="datetimeFigureOut">
              <a:rPr lang="en-GB" smtClean="0"/>
              <a:t>31/07/2018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3C9256-2B04-4E5F-B3AB-622D1955C3A3}"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156448" y="6422064"/>
            <a:ext cx="762000" cy="365125"/>
          </a:xfrm>
        </p:spPr>
        <p:txBody>
          <a:bodyPr/>
          <a:lstStyle/>
          <a:p>
            <a:fld id="{3C649AFA-5483-4182-A785-F0D258F81FD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0D3C9256-2B04-4E5F-B3AB-622D1955C3A3}"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0D3C9256-2B04-4E5F-B3AB-622D1955C3A3}" type="datetimeFigureOut">
              <a:rPr lang="en-GB" smtClean="0"/>
              <a:t>31/07/2018</a:t>
            </a:fld>
            <a:endParaRPr lang="en-GB"/>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GB"/>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C649AFA-5483-4182-A785-F0D258F81FDB}"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yred.org.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70198" y="2852936"/>
            <a:ext cx="7772400" cy="1470025"/>
          </a:xfrm>
          <a:noFill/>
          <a:ln>
            <a:noFill/>
          </a:ln>
        </p:spPr>
        <p:txBody>
          <a:bodyPr>
            <a:normAutofit fontScale="90000"/>
          </a:bodyPr>
          <a:lstStyle/>
          <a:p>
            <a:r>
              <a:rPr lang="en-GB" dirty="0"/>
              <a:t/>
            </a:r>
            <a:br>
              <a:rPr lang="en-GB" dirty="0"/>
            </a:br>
            <a:endParaRPr lang="en-GB" dirty="0">
              <a:solidFill>
                <a:srgbClr val="CC0000"/>
              </a:solidFill>
              <a:latin typeface="Arial Black" pitchFamily="34" charset="0"/>
            </a:endParaRPr>
          </a:p>
        </p:txBody>
      </p:sp>
      <p:pic>
        <p:nvPicPr>
          <p:cNvPr id="1026" name="Picture 2" descr="J:\Google Drive (Nadine)\Tyred\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3593" y="1772816"/>
            <a:ext cx="4824536" cy="1804689"/>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3"/>
          <p:cNvSpPr>
            <a:spLocks noGrp="1"/>
          </p:cNvSpPr>
          <p:nvPr>
            <p:ph type="subTitle" idx="1"/>
          </p:nvPr>
        </p:nvSpPr>
        <p:spPr>
          <a:xfrm>
            <a:off x="433050" y="1544812"/>
            <a:ext cx="7883366" cy="2676276"/>
          </a:xfrm>
        </p:spPr>
        <p:txBody>
          <a:bodyPr/>
          <a:lstStyle/>
          <a:p>
            <a:r>
              <a:rPr lang="en-GB" smtClean="0"/>
              <a:t>‘</a:t>
            </a:r>
            <a:r>
              <a:rPr lang="en-GB" smtClean="0"/>
              <a:t>TYRED’ SCHOOL </a:t>
            </a:r>
            <a:r>
              <a:rPr lang="en-GB" dirty="0" smtClean="0"/>
              <a:t>EDUCATION PACK FOR KEY STAGE 2,3 &amp; 4</a:t>
            </a:r>
            <a:endParaRPr lang="en-GB" dirty="0"/>
          </a:p>
        </p:txBody>
      </p:sp>
    </p:spTree>
    <p:extLst>
      <p:ext uri="{BB962C8B-B14F-4D97-AF65-F5344CB8AC3E}">
        <p14:creationId xmlns:p14="http://schemas.microsoft.com/office/powerpoint/2010/main" val="4219179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352928" cy="1143000"/>
          </a:xfrm>
        </p:spPr>
        <p:txBody>
          <a:bodyPr>
            <a:normAutofit/>
          </a:bodyPr>
          <a:lstStyle/>
          <a:p>
            <a:r>
              <a:rPr lang="en-GB" sz="3600" dirty="0" smtClean="0">
                <a:solidFill>
                  <a:srgbClr val="CC0000"/>
                </a:solidFill>
                <a:latin typeface="Arial Black" pitchFamily="34" charset="0"/>
              </a:rPr>
              <a:t>What’s the campaign about?</a:t>
            </a:r>
            <a:endParaRPr lang="en-GB" sz="3600" dirty="0"/>
          </a:p>
        </p:txBody>
      </p:sp>
      <p:sp>
        <p:nvSpPr>
          <p:cNvPr id="3" name="Content Placeholder 2"/>
          <p:cNvSpPr>
            <a:spLocks noGrp="1"/>
          </p:cNvSpPr>
          <p:nvPr>
            <p:ph idx="1"/>
          </p:nvPr>
        </p:nvSpPr>
        <p:spPr>
          <a:xfrm>
            <a:off x="323528" y="1196752"/>
            <a:ext cx="7467600" cy="5184576"/>
          </a:xfrm>
        </p:spPr>
        <p:txBody>
          <a:bodyPr>
            <a:noAutofit/>
          </a:bodyPr>
          <a:lstStyle/>
          <a:p>
            <a:pPr marL="36576" indent="0">
              <a:buNone/>
            </a:pPr>
            <a:r>
              <a:rPr lang="en-GB" sz="1800" dirty="0" smtClean="0">
                <a:solidFill>
                  <a:srgbClr val="C00000"/>
                </a:solidFill>
              </a:rPr>
              <a:t>We want a law to stop bus and coach companies from using </a:t>
            </a:r>
            <a:r>
              <a:rPr lang="en-GB" sz="1800" dirty="0">
                <a:solidFill>
                  <a:srgbClr val="C00000"/>
                </a:solidFill>
              </a:rPr>
              <a:t>t</a:t>
            </a:r>
            <a:r>
              <a:rPr lang="en-GB" sz="1800" dirty="0" smtClean="0">
                <a:solidFill>
                  <a:srgbClr val="C00000"/>
                </a:solidFill>
              </a:rPr>
              <a:t>yres over 10 years old.</a:t>
            </a:r>
          </a:p>
          <a:p>
            <a:pPr marL="36576" indent="0">
              <a:buNone/>
            </a:pPr>
            <a:r>
              <a:rPr lang="en-GB" sz="1800" dirty="0" smtClean="0">
                <a:solidFill>
                  <a:srgbClr val="C00000"/>
                </a:solidFill>
              </a:rPr>
              <a:t>We also want schools to sign up to the ‘Schools’ Safe Tyre Pledge’ – a promise that schools will only use coach and mini-bus companies that use safe tyres.</a:t>
            </a:r>
            <a:endParaRPr lang="en-GB" sz="1800" dirty="0">
              <a:solidFill>
                <a:srgbClr val="C00000"/>
              </a:solidFill>
            </a:endParaRPr>
          </a:p>
          <a:p>
            <a:pPr marL="36576" indent="0">
              <a:buNone/>
            </a:pPr>
            <a:r>
              <a:rPr lang="en-GB" sz="2800" b="1" u="sng" dirty="0" smtClean="0">
                <a:solidFill>
                  <a:srgbClr val="C00000"/>
                </a:solidFill>
              </a:rPr>
              <a:t>Why?</a:t>
            </a:r>
          </a:p>
          <a:p>
            <a:pPr>
              <a:buClr>
                <a:srgbClr val="C00000"/>
              </a:buClr>
            </a:pPr>
            <a:r>
              <a:rPr lang="en-GB" sz="1800" dirty="0" smtClean="0">
                <a:solidFill>
                  <a:srgbClr val="C00000"/>
                </a:solidFill>
              </a:rPr>
              <a:t>The rubber in tyres starts to break down after 6 years.</a:t>
            </a:r>
          </a:p>
          <a:p>
            <a:pPr>
              <a:buClr>
                <a:srgbClr val="C00000"/>
              </a:buClr>
            </a:pPr>
            <a:r>
              <a:rPr lang="en-GB" sz="1800" dirty="0" smtClean="0">
                <a:solidFill>
                  <a:srgbClr val="C00000"/>
                </a:solidFill>
              </a:rPr>
              <a:t>Tyres over 10 years old can </a:t>
            </a:r>
            <a:r>
              <a:rPr lang="en-GB" sz="1800" dirty="0">
                <a:solidFill>
                  <a:srgbClr val="C00000"/>
                </a:solidFill>
              </a:rPr>
              <a:t>look fine on the outside but </a:t>
            </a:r>
            <a:r>
              <a:rPr lang="en-GB" sz="1800" dirty="0" smtClean="0">
                <a:solidFill>
                  <a:srgbClr val="C00000"/>
                </a:solidFill>
              </a:rPr>
              <a:t>might be </a:t>
            </a:r>
            <a:r>
              <a:rPr lang="en-GB" sz="1800" dirty="0">
                <a:solidFill>
                  <a:srgbClr val="C00000"/>
                </a:solidFill>
              </a:rPr>
              <a:t>cracking and splitting inside.</a:t>
            </a:r>
          </a:p>
          <a:p>
            <a:pPr>
              <a:buClr>
                <a:srgbClr val="C00000"/>
              </a:buClr>
            </a:pPr>
            <a:r>
              <a:rPr lang="en-GB" sz="1800" dirty="0" smtClean="0">
                <a:solidFill>
                  <a:srgbClr val="C00000"/>
                </a:solidFill>
              </a:rPr>
              <a:t>This means that the tyres could burst and cause an accident.</a:t>
            </a:r>
          </a:p>
          <a:p>
            <a:pPr>
              <a:buClr>
                <a:srgbClr val="C00000"/>
              </a:buClr>
            </a:pPr>
            <a:r>
              <a:rPr lang="en-GB" sz="1800" dirty="0" smtClean="0">
                <a:solidFill>
                  <a:srgbClr val="C00000"/>
                </a:solidFill>
              </a:rPr>
              <a:t>Almost </a:t>
            </a:r>
            <a:r>
              <a:rPr lang="en-GB" sz="1800" dirty="0">
                <a:solidFill>
                  <a:srgbClr val="C00000"/>
                </a:solidFill>
              </a:rPr>
              <a:t>all </a:t>
            </a:r>
            <a:r>
              <a:rPr lang="en-GB" sz="1800" dirty="0" smtClean="0">
                <a:solidFill>
                  <a:srgbClr val="C00000"/>
                </a:solidFill>
              </a:rPr>
              <a:t>car manufacturers say </a:t>
            </a:r>
            <a:r>
              <a:rPr lang="en-GB" sz="1800" dirty="0">
                <a:solidFill>
                  <a:srgbClr val="C00000"/>
                </a:solidFill>
              </a:rPr>
              <a:t>tyres over 10 years old should not be used. Some </a:t>
            </a:r>
            <a:r>
              <a:rPr lang="en-GB" sz="1800" dirty="0" smtClean="0">
                <a:solidFill>
                  <a:srgbClr val="C00000"/>
                </a:solidFill>
              </a:rPr>
              <a:t>even say that </a:t>
            </a:r>
            <a:r>
              <a:rPr lang="en-GB" sz="1800" dirty="0">
                <a:solidFill>
                  <a:srgbClr val="C00000"/>
                </a:solidFill>
              </a:rPr>
              <a:t>6 years is the safe limit. </a:t>
            </a:r>
            <a:endParaRPr lang="en-GB" sz="1800" dirty="0" smtClean="0">
              <a:solidFill>
                <a:srgbClr val="C00000"/>
              </a:solidFill>
            </a:endParaRPr>
          </a:p>
          <a:p>
            <a:pPr>
              <a:buClr>
                <a:srgbClr val="C00000"/>
              </a:buClr>
            </a:pPr>
            <a:r>
              <a:rPr lang="en-GB" sz="1800" dirty="0" smtClean="0">
                <a:solidFill>
                  <a:srgbClr val="C00000"/>
                </a:solidFill>
              </a:rPr>
              <a:t>At the moment, there is no law stopping companies from using old tyres on buses, mini-buses or coaches. A lot of companies won’t use them  – but many still do. </a:t>
            </a:r>
            <a:endParaRPr lang="en-GB" sz="1800" dirty="0">
              <a:solidFill>
                <a:srgbClr val="C00000"/>
              </a:solidFill>
            </a:endParaRPr>
          </a:p>
          <a:p>
            <a:pPr marL="36576" indent="0">
              <a:buClr>
                <a:srgbClr val="C00000"/>
              </a:buClr>
              <a:buNone/>
            </a:pPr>
            <a:endParaRPr lang="en-GB" sz="1800" dirty="0" smtClean="0">
              <a:solidFill>
                <a:srgbClr val="C00000"/>
              </a:solidFill>
            </a:endParaRPr>
          </a:p>
        </p:txBody>
      </p:sp>
    </p:spTree>
    <p:extLst>
      <p:ext uri="{BB962C8B-B14F-4D97-AF65-F5344CB8AC3E}">
        <p14:creationId xmlns:p14="http://schemas.microsoft.com/office/powerpoint/2010/main" val="3755256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solidFill>
                  <a:srgbClr val="CC0000"/>
                </a:solidFill>
                <a:latin typeface="Arial Black" pitchFamily="34" charset="0"/>
              </a:rPr>
              <a:t>What can we do?</a:t>
            </a:r>
            <a:endParaRPr lang="en-GB"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1880" y="5229200"/>
            <a:ext cx="1530534" cy="9489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457200" y="1340768"/>
            <a:ext cx="7467600" cy="4785395"/>
          </a:xfrm>
        </p:spPr>
        <p:txBody>
          <a:bodyPr>
            <a:normAutofit fontScale="25000" lnSpcReduction="20000"/>
          </a:bodyPr>
          <a:lstStyle/>
          <a:p>
            <a:pPr>
              <a:buClr>
                <a:srgbClr val="C00000"/>
              </a:buClr>
            </a:pPr>
            <a:r>
              <a:rPr lang="en-GB" sz="9600" dirty="0" smtClean="0">
                <a:solidFill>
                  <a:srgbClr val="C00000"/>
                </a:solidFill>
              </a:rPr>
              <a:t>You </a:t>
            </a:r>
            <a:r>
              <a:rPr lang="en-GB" sz="9600" dirty="0">
                <a:solidFill>
                  <a:srgbClr val="C00000"/>
                </a:solidFill>
              </a:rPr>
              <a:t>can make a big difference by writing a letter to your MP asking them to support the </a:t>
            </a:r>
            <a:r>
              <a:rPr lang="en-GB" sz="9600" dirty="0" smtClean="0">
                <a:solidFill>
                  <a:srgbClr val="C00000"/>
                </a:solidFill>
              </a:rPr>
              <a:t>change in law. </a:t>
            </a:r>
            <a:r>
              <a:rPr lang="en-GB" sz="9600" dirty="0">
                <a:solidFill>
                  <a:srgbClr val="C00000"/>
                </a:solidFill>
              </a:rPr>
              <a:t>Together we can make the Government listen.</a:t>
            </a:r>
          </a:p>
          <a:p>
            <a:pPr>
              <a:buClr>
                <a:srgbClr val="C00000"/>
              </a:buClr>
            </a:pPr>
            <a:endParaRPr lang="en-GB" sz="8000" dirty="0">
              <a:solidFill>
                <a:srgbClr val="C00000"/>
              </a:solidFill>
            </a:endParaRPr>
          </a:p>
          <a:p>
            <a:pPr marL="36576" indent="0" fontAlgn="ctr">
              <a:buClr>
                <a:srgbClr val="C00000"/>
              </a:buClr>
              <a:buNone/>
            </a:pPr>
            <a:r>
              <a:rPr lang="en-GB" sz="8000" u="sng" dirty="0">
                <a:solidFill>
                  <a:srgbClr val="C00000"/>
                </a:solidFill>
              </a:rPr>
              <a:t>What could  I say</a:t>
            </a:r>
            <a:r>
              <a:rPr lang="en-GB" sz="8000" u="sng" dirty="0" smtClean="0">
                <a:solidFill>
                  <a:srgbClr val="C00000"/>
                </a:solidFill>
              </a:rPr>
              <a:t>?</a:t>
            </a:r>
          </a:p>
          <a:p>
            <a:pPr marL="36576" indent="0" fontAlgn="ctr">
              <a:buClr>
                <a:srgbClr val="C00000"/>
              </a:buClr>
              <a:buNone/>
            </a:pPr>
            <a:endParaRPr lang="en-GB" sz="8000" u="sng" dirty="0">
              <a:solidFill>
                <a:srgbClr val="C00000"/>
              </a:solidFill>
            </a:endParaRPr>
          </a:p>
          <a:p>
            <a:pPr fontAlgn="ctr">
              <a:buClr>
                <a:srgbClr val="C00000"/>
              </a:buClr>
            </a:pPr>
            <a:r>
              <a:rPr lang="en-GB" sz="8000" dirty="0" smtClean="0">
                <a:solidFill>
                  <a:srgbClr val="C00000"/>
                </a:solidFill>
              </a:rPr>
              <a:t>Explain why tyres are not as safe after 10years old.</a:t>
            </a:r>
          </a:p>
          <a:p>
            <a:pPr fontAlgn="ctr">
              <a:buClr>
                <a:srgbClr val="C00000"/>
              </a:buClr>
            </a:pPr>
            <a:r>
              <a:rPr lang="en-GB" sz="8000" dirty="0" smtClean="0">
                <a:solidFill>
                  <a:srgbClr val="C00000"/>
                </a:solidFill>
              </a:rPr>
              <a:t>Tell </a:t>
            </a:r>
            <a:r>
              <a:rPr lang="en-GB" sz="8000" dirty="0">
                <a:solidFill>
                  <a:srgbClr val="C00000"/>
                </a:solidFill>
              </a:rPr>
              <a:t>your MP that a law must be passed to ensure </a:t>
            </a:r>
            <a:r>
              <a:rPr lang="en-GB" sz="8000" dirty="0" smtClean="0">
                <a:solidFill>
                  <a:srgbClr val="C00000"/>
                </a:solidFill>
              </a:rPr>
              <a:t>that </a:t>
            </a:r>
            <a:r>
              <a:rPr lang="en-GB" sz="8000" dirty="0">
                <a:solidFill>
                  <a:srgbClr val="C00000"/>
                </a:solidFill>
              </a:rPr>
              <a:t>vehicles like coaches and mini-buses protect the safety of their </a:t>
            </a:r>
            <a:r>
              <a:rPr lang="en-GB" sz="8000" dirty="0" smtClean="0">
                <a:solidFill>
                  <a:srgbClr val="C00000"/>
                </a:solidFill>
              </a:rPr>
              <a:t>passengers</a:t>
            </a:r>
            <a:r>
              <a:rPr lang="en-GB" sz="8000" dirty="0">
                <a:solidFill>
                  <a:srgbClr val="C00000"/>
                </a:solidFill>
              </a:rPr>
              <a:t> </a:t>
            </a:r>
            <a:r>
              <a:rPr lang="en-GB" sz="8000" dirty="0" smtClean="0">
                <a:solidFill>
                  <a:srgbClr val="C00000"/>
                </a:solidFill>
              </a:rPr>
              <a:t>by making sure they don’t use tyres over 10 years old.</a:t>
            </a:r>
            <a:endParaRPr lang="en-GB" sz="8000" dirty="0">
              <a:solidFill>
                <a:srgbClr val="C00000"/>
              </a:solidFill>
            </a:endParaRPr>
          </a:p>
          <a:p>
            <a:pPr fontAlgn="ctr">
              <a:buClr>
                <a:srgbClr val="C00000"/>
              </a:buClr>
            </a:pPr>
            <a:r>
              <a:rPr lang="en-GB" sz="8000" dirty="0" smtClean="0">
                <a:solidFill>
                  <a:srgbClr val="C00000"/>
                </a:solidFill>
              </a:rPr>
              <a:t>Ask </a:t>
            </a:r>
            <a:r>
              <a:rPr lang="en-GB" sz="8000" dirty="0">
                <a:solidFill>
                  <a:srgbClr val="C00000"/>
                </a:solidFill>
              </a:rPr>
              <a:t>your MP to make sure that the next time this campaign reaches Parliament, they support it and </a:t>
            </a:r>
            <a:r>
              <a:rPr lang="en-GB" sz="8000" dirty="0" smtClean="0">
                <a:solidFill>
                  <a:srgbClr val="C00000"/>
                </a:solidFill>
              </a:rPr>
              <a:t>help to make </a:t>
            </a:r>
            <a:r>
              <a:rPr lang="en-GB" sz="8000" dirty="0">
                <a:solidFill>
                  <a:srgbClr val="C00000"/>
                </a:solidFill>
              </a:rPr>
              <a:t>everyone safer</a:t>
            </a:r>
            <a:r>
              <a:rPr lang="en-GB" sz="8000" dirty="0" smtClean="0">
                <a:solidFill>
                  <a:srgbClr val="C00000"/>
                </a:solidFill>
              </a:rPr>
              <a:t>.</a:t>
            </a:r>
          </a:p>
          <a:p>
            <a:pPr fontAlgn="ctr">
              <a:buClr>
                <a:srgbClr val="C00000"/>
              </a:buClr>
            </a:pPr>
            <a:endParaRPr lang="en-GB" sz="8000" dirty="0">
              <a:solidFill>
                <a:srgbClr val="C00000"/>
              </a:solidFill>
            </a:endParaRPr>
          </a:p>
          <a:p>
            <a:pPr marL="36576" indent="0" fontAlgn="ctr">
              <a:buNone/>
            </a:pPr>
            <a:endParaRPr lang="en-GB" sz="8000" dirty="0" smtClean="0"/>
          </a:p>
          <a:p>
            <a:pPr>
              <a:buClr>
                <a:srgbClr val="C00000"/>
              </a:buClr>
            </a:pPr>
            <a:endParaRPr lang="en-GB" dirty="0" smtClean="0">
              <a:solidFill>
                <a:srgbClr val="C00000"/>
              </a:solidFill>
            </a:endParaRPr>
          </a:p>
          <a:p>
            <a:pPr marL="36576" indent="0">
              <a:buClr>
                <a:srgbClr val="C00000"/>
              </a:buClr>
              <a:buNone/>
            </a:pPr>
            <a:r>
              <a:rPr lang="en-GB" dirty="0"/>
              <a:t/>
            </a:r>
            <a:br>
              <a:rPr lang="en-GB" dirty="0"/>
            </a:br>
            <a:r>
              <a:rPr lang="en-GB" dirty="0"/>
              <a:t/>
            </a:r>
            <a:br>
              <a:rPr lang="en-GB" dirty="0"/>
            </a:br>
            <a:endParaRPr lang="en-GB" dirty="0"/>
          </a:p>
        </p:txBody>
      </p:sp>
    </p:spTree>
    <p:extLst>
      <p:ext uri="{BB962C8B-B14F-4D97-AF65-F5344CB8AC3E}">
        <p14:creationId xmlns:p14="http://schemas.microsoft.com/office/powerpoint/2010/main" val="2189159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1029"/>
                                        </p:tgtEl>
                                        <p:attrNameLst>
                                          <p:attrName>style.visibility</p:attrName>
                                        </p:attrNameLst>
                                      </p:cBhvr>
                                      <p:to>
                                        <p:strVal val="visible"/>
                                      </p:to>
                                    </p:set>
                                    <p:animEffect transition="in" filter="fade">
                                      <p:cBhvr>
                                        <p:cTn id="35" dur="5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370268"/>
            <a:ext cx="4176464" cy="5328592"/>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p:txBody>
          <a:bodyPr/>
          <a:lstStyle/>
          <a:p>
            <a:r>
              <a:rPr lang="en-GB" sz="4400" dirty="0" smtClean="0">
                <a:solidFill>
                  <a:srgbClr val="CC0000"/>
                </a:solidFill>
                <a:latin typeface="Arial Black" pitchFamily="34" charset="0"/>
              </a:rPr>
              <a:t>Layout of the letter</a:t>
            </a:r>
            <a:endParaRPr lang="en-GB" dirty="0"/>
          </a:p>
        </p:txBody>
      </p:sp>
      <p:sp>
        <p:nvSpPr>
          <p:cNvPr id="3" name="Content Placeholder 2"/>
          <p:cNvSpPr>
            <a:spLocks noGrp="1"/>
          </p:cNvSpPr>
          <p:nvPr>
            <p:ph idx="1"/>
          </p:nvPr>
        </p:nvSpPr>
        <p:spPr>
          <a:xfrm>
            <a:off x="6516216" y="1196752"/>
            <a:ext cx="1368152" cy="1584176"/>
          </a:xfrm>
          <a:solidFill>
            <a:srgbClr val="FFFFFF"/>
          </a:solidFill>
        </p:spPr>
        <p:txBody>
          <a:bodyPr>
            <a:normAutofit fontScale="62500" lnSpcReduction="20000"/>
          </a:bodyPr>
          <a:lstStyle/>
          <a:p>
            <a:pPr marL="36576" indent="0">
              <a:buNone/>
            </a:pPr>
            <a:r>
              <a:rPr lang="en-GB" dirty="0" smtClean="0"/>
              <a:t>Your address or the school’s address goes here</a:t>
            </a:r>
            <a:endParaRPr lang="en-GB" dirty="0"/>
          </a:p>
        </p:txBody>
      </p:sp>
      <p:sp>
        <p:nvSpPr>
          <p:cNvPr id="5" name="Content Placeholder 2"/>
          <p:cNvSpPr txBox="1">
            <a:spLocks/>
          </p:cNvSpPr>
          <p:nvPr/>
        </p:nvSpPr>
        <p:spPr>
          <a:xfrm>
            <a:off x="4757801" y="1438090"/>
            <a:ext cx="1368152" cy="1584176"/>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lgn="r">
              <a:buFont typeface="Wingdings 2"/>
              <a:buNone/>
            </a:pPr>
            <a:r>
              <a:rPr lang="en-GB" sz="1000" dirty="0" smtClean="0"/>
              <a:t>My High School</a:t>
            </a:r>
          </a:p>
          <a:p>
            <a:pPr marL="36576" indent="0" algn="r">
              <a:buFont typeface="Wingdings 2"/>
              <a:buNone/>
            </a:pPr>
            <a:r>
              <a:rPr lang="en-GB" sz="1000" dirty="0" smtClean="0"/>
              <a:t>This Street</a:t>
            </a:r>
          </a:p>
          <a:p>
            <a:pPr marL="36576" indent="0" algn="r">
              <a:buFont typeface="Wingdings 2"/>
              <a:buNone/>
            </a:pPr>
            <a:r>
              <a:rPr lang="en-GB" sz="1000" dirty="0" smtClean="0"/>
              <a:t>That Town</a:t>
            </a:r>
          </a:p>
          <a:p>
            <a:pPr marL="36576" indent="0" algn="r">
              <a:buFont typeface="Wingdings 2"/>
              <a:buNone/>
            </a:pPr>
            <a:r>
              <a:rPr lang="en-GB" sz="1000" dirty="0" smtClean="0"/>
              <a:t>My City </a:t>
            </a:r>
          </a:p>
          <a:p>
            <a:pPr marL="36576" indent="0" algn="r">
              <a:buFont typeface="Wingdings 2"/>
              <a:buNone/>
            </a:pPr>
            <a:r>
              <a:rPr lang="en-GB" sz="1000" dirty="0" smtClean="0"/>
              <a:t>Postcode</a:t>
            </a:r>
          </a:p>
          <a:p>
            <a:pPr marL="36576" indent="0" algn="r">
              <a:buFont typeface="Wingdings 2"/>
              <a:buNone/>
            </a:pPr>
            <a:endParaRPr lang="en-GB" sz="1000" dirty="0"/>
          </a:p>
          <a:p>
            <a:pPr marL="36576" indent="0" algn="r">
              <a:buFont typeface="Wingdings 2"/>
              <a:buNone/>
            </a:pPr>
            <a:r>
              <a:rPr lang="en-GB" sz="1000" dirty="0" smtClean="0"/>
              <a:t>25/07/18</a:t>
            </a:r>
            <a:endParaRPr lang="en-GB" sz="1000" dirty="0"/>
          </a:p>
        </p:txBody>
      </p:sp>
      <p:cxnSp>
        <p:nvCxnSpPr>
          <p:cNvPr id="7" name="Straight Arrow Connector 6"/>
          <p:cNvCxnSpPr/>
          <p:nvPr/>
        </p:nvCxnSpPr>
        <p:spPr>
          <a:xfrm flipH="1">
            <a:off x="5980639" y="2132856"/>
            <a:ext cx="53557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6516216" y="3059575"/>
            <a:ext cx="1584176" cy="513441"/>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1800" dirty="0" smtClean="0"/>
              <a:t>Today’s date</a:t>
            </a:r>
            <a:endParaRPr lang="en-GB" sz="1800" dirty="0"/>
          </a:p>
        </p:txBody>
      </p:sp>
      <p:cxnSp>
        <p:nvCxnSpPr>
          <p:cNvPr id="9" name="Straight Arrow Connector 8"/>
          <p:cNvCxnSpPr/>
          <p:nvPr/>
        </p:nvCxnSpPr>
        <p:spPr>
          <a:xfrm flipH="1" flipV="1">
            <a:off x="5980639" y="2780928"/>
            <a:ext cx="535578"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Content Placeholder 2"/>
          <p:cNvSpPr txBox="1">
            <a:spLocks/>
          </p:cNvSpPr>
          <p:nvPr/>
        </p:nvSpPr>
        <p:spPr>
          <a:xfrm>
            <a:off x="323528" y="2656746"/>
            <a:ext cx="1368152" cy="1708358"/>
          </a:xfrm>
          <a:prstGeom prst="rect">
            <a:avLst/>
          </a:prstGeom>
          <a:solidFill>
            <a:srgbClr val="FFFFFF"/>
          </a:solidFill>
        </p:spPr>
        <p:txBody>
          <a:bodyPr vert="horz">
            <a:normAutofit fontScale="92500" lnSpcReduction="10000"/>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2000" dirty="0" smtClean="0"/>
              <a:t>Your MP’s address goes here. Their name goes here.</a:t>
            </a:r>
          </a:p>
        </p:txBody>
      </p:sp>
      <p:sp>
        <p:nvSpPr>
          <p:cNvPr id="13" name="Content Placeholder 2"/>
          <p:cNvSpPr txBox="1">
            <a:spLocks/>
          </p:cNvSpPr>
          <p:nvPr/>
        </p:nvSpPr>
        <p:spPr>
          <a:xfrm>
            <a:off x="2165066" y="2780928"/>
            <a:ext cx="1368152" cy="1224136"/>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1000" dirty="0" smtClean="0"/>
              <a:t>This Street</a:t>
            </a:r>
          </a:p>
          <a:p>
            <a:pPr marL="36576" indent="0">
              <a:buFont typeface="Wingdings 2"/>
              <a:buNone/>
            </a:pPr>
            <a:r>
              <a:rPr lang="en-GB" sz="1000" dirty="0" smtClean="0"/>
              <a:t>That Town</a:t>
            </a:r>
          </a:p>
          <a:p>
            <a:pPr marL="36576" indent="0">
              <a:buFont typeface="Wingdings 2"/>
              <a:buNone/>
            </a:pPr>
            <a:r>
              <a:rPr lang="en-GB" sz="1000" dirty="0" smtClean="0"/>
              <a:t>Which City </a:t>
            </a:r>
          </a:p>
          <a:p>
            <a:pPr marL="36576" indent="0">
              <a:buFont typeface="Wingdings 2"/>
              <a:buNone/>
            </a:pPr>
            <a:r>
              <a:rPr lang="en-GB" sz="1000" dirty="0" smtClean="0"/>
              <a:t>Postcode</a:t>
            </a:r>
          </a:p>
          <a:p>
            <a:pPr marL="36576" indent="0">
              <a:buFont typeface="Wingdings 2"/>
              <a:buNone/>
            </a:pPr>
            <a:endParaRPr lang="en-GB" sz="1000" dirty="0"/>
          </a:p>
          <a:p>
            <a:pPr marL="36576" indent="0">
              <a:buFont typeface="Wingdings 2"/>
              <a:buNone/>
            </a:pPr>
            <a:r>
              <a:rPr lang="en-GB" sz="1000" dirty="0" smtClean="0"/>
              <a:t>Dear………….,</a:t>
            </a:r>
          </a:p>
          <a:p>
            <a:pPr marL="36576" indent="0" algn="r">
              <a:buFont typeface="Wingdings 2"/>
              <a:buNone/>
            </a:pPr>
            <a:endParaRPr lang="en-GB" sz="1200" dirty="0"/>
          </a:p>
        </p:txBody>
      </p:sp>
      <p:cxnSp>
        <p:nvCxnSpPr>
          <p:cNvPr id="14" name="Straight Arrow Connector 13"/>
          <p:cNvCxnSpPr/>
          <p:nvPr/>
        </p:nvCxnSpPr>
        <p:spPr>
          <a:xfrm flipV="1">
            <a:off x="1564059" y="3861048"/>
            <a:ext cx="635848"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1564059" y="3316295"/>
            <a:ext cx="60100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a:xfrm>
            <a:off x="2166891" y="6038414"/>
            <a:ext cx="2046894" cy="612068"/>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1000" dirty="0" smtClean="0"/>
              <a:t>Yours faithfully,</a:t>
            </a:r>
          </a:p>
          <a:p>
            <a:pPr marL="36576" indent="0">
              <a:buFont typeface="Wingdings 2"/>
              <a:buNone/>
            </a:pPr>
            <a:r>
              <a:rPr lang="en-GB" sz="1000" dirty="0" smtClean="0"/>
              <a:t>……………………………………</a:t>
            </a:r>
          </a:p>
          <a:p>
            <a:pPr marL="36576" indent="0" algn="r">
              <a:buFont typeface="Wingdings 2"/>
              <a:buNone/>
            </a:pPr>
            <a:endParaRPr lang="en-GB" sz="1200" dirty="0"/>
          </a:p>
        </p:txBody>
      </p:sp>
      <p:sp>
        <p:nvSpPr>
          <p:cNvPr id="20" name="Content Placeholder 2"/>
          <p:cNvSpPr txBox="1">
            <a:spLocks/>
          </p:cNvSpPr>
          <p:nvPr/>
        </p:nvSpPr>
        <p:spPr>
          <a:xfrm>
            <a:off x="301702" y="5337212"/>
            <a:ext cx="1368152" cy="1313270"/>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2000" dirty="0" smtClean="0"/>
              <a:t>Sign off using a formal ending.</a:t>
            </a:r>
          </a:p>
        </p:txBody>
      </p:sp>
      <p:cxnSp>
        <p:nvCxnSpPr>
          <p:cNvPr id="21" name="Straight Arrow Connector 20"/>
          <p:cNvCxnSpPr/>
          <p:nvPr/>
        </p:nvCxnSpPr>
        <p:spPr>
          <a:xfrm>
            <a:off x="1546638" y="6237312"/>
            <a:ext cx="6358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5132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smtClean="0">
                <a:solidFill>
                  <a:srgbClr val="CC0000"/>
                </a:solidFill>
                <a:latin typeface="Arial Black" pitchFamily="34" charset="0"/>
              </a:rPr>
              <a:t>What next?</a:t>
            </a:r>
            <a:endParaRPr lang="en-GB" dirty="0"/>
          </a:p>
        </p:txBody>
      </p:sp>
      <p:sp>
        <p:nvSpPr>
          <p:cNvPr id="3" name="Content Placeholder 2"/>
          <p:cNvSpPr>
            <a:spLocks noGrp="1"/>
          </p:cNvSpPr>
          <p:nvPr>
            <p:ph idx="1"/>
          </p:nvPr>
        </p:nvSpPr>
        <p:spPr>
          <a:xfrm>
            <a:off x="467544" y="1484784"/>
            <a:ext cx="7467600" cy="4525963"/>
          </a:xfrm>
          <a:ln>
            <a:solidFill>
              <a:schemeClr val="tx1"/>
            </a:solidFill>
          </a:ln>
        </p:spPr>
        <p:txBody>
          <a:bodyPr>
            <a:normAutofit fontScale="85000" lnSpcReduction="20000"/>
          </a:bodyPr>
          <a:lstStyle/>
          <a:p>
            <a:pPr fontAlgn="ctr">
              <a:buClr>
                <a:srgbClr val="C00000"/>
              </a:buClr>
            </a:pPr>
            <a:r>
              <a:rPr lang="en-GB" sz="2800" dirty="0" smtClean="0">
                <a:solidFill>
                  <a:srgbClr val="C00000"/>
                </a:solidFill>
              </a:rPr>
              <a:t>Your teacher will send the letters to your MP who will hopefully now support the campaign to get the law changed.</a:t>
            </a:r>
          </a:p>
          <a:p>
            <a:pPr fontAlgn="ctr">
              <a:buClr>
                <a:srgbClr val="C00000"/>
              </a:buClr>
            </a:pPr>
            <a:r>
              <a:rPr lang="en-GB" sz="2800" dirty="0" smtClean="0">
                <a:solidFill>
                  <a:srgbClr val="C00000"/>
                </a:solidFill>
              </a:rPr>
              <a:t>You </a:t>
            </a:r>
            <a:r>
              <a:rPr lang="en-GB" sz="2800" dirty="0">
                <a:solidFill>
                  <a:srgbClr val="C00000"/>
                </a:solidFill>
              </a:rPr>
              <a:t>may also want to write a letter to your </a:t>
            </a:r>
            <a:r>
              <a:rPr lang="en-GB" sz="2800" dirty="0" err="1">
                <a:solidFill>
                  <a:srgbClr val="C00000"/>
                </a:solidFill>
              </a:rPr>
              <a:t>Headteacher</a:t>
            </a:r>
            <a:r>
              <a:rPr lang="en-GB" sz="2800" dirty="0">
                <a:solidFill>
                  <a:srgbClr val="C00000"/>
                </a:solidFill>
              </a:rPr>
              <a:t> or School Union to ask them to ensure that the school signs the </a:t>
            </a:r>
            <a:r>
              <a:rPr lang="en-GB" sz="2800" dirty="0" smtClean="0">
                <a:solidFill>
                  <a:srgbClr val="C00000"/>
                </a:solidFill>
              </a:rPr>
              <a:t>‘</a:t>
            </a:r>
            <a:r>
              <a:rPr lang="en-GB" sz="2800" b="1" dirty="0" smtClean="0">
                <a:solidFill>
                  <a:srgbClr val="C00000"/>
                </a:solidFill>
              </a:rPr>
              <a:t>Schools’ </a:t>
            </a:r>
            <a:r>
              <a:rPr lang="en-GB" sz="2800" b="1" dirty="0">
                <a:solidFill>
                  <a:srgbClr val="C00000"/>
                </a:solidFill>
              </a:rPr>
              <a:t>Safe Tyres </a:t>
            </a:r>
            <a:r>
              <a:rPr lang="en-GB" sz="2800" b="1" dirty="0" smtClean="0">
                <a:solidFill>
                  <a:srgbClr val="C00000"/>
                </a:solidFill>
              </a:rPr>
              <a:t>Pledge</a:t>
            </a:r>
            <a:r>
              <a:rPr lang="en-GB" sz="2800" dirty="0" smtClean="0">
                <a:solidFill>
                  <a:srgbClr val="C00000"/>
                </a:solidFill>
              </a:rPr>
              <a:t>’, </a:t>
            </a:r>
            <a:r>
              <a:rPr lang="en-GB" sz="2800" dirty="0">
                <a:solidFill>
                  <a:srgbClr val="C00000"/>
                </a:solidFill>
              </a:rPr>
              <a:t>making sure that your school coaches and mini-buses don’t use old tyres.</a:t>
            </a:r>
          </a:p>
          <a:p>
            <a:pPr fontAlgn="ctr">
              <a:buClr>
                <a:srgbClr val="C00000"/>
              </a:buClr>
            </a:pPr>
            <a:r>
              <a:rPr lang="en-GB" sz="2800" dirty="0">
                <a:solidFill>
                  <a:srgbClr val="C00000"/>
                </a:solidFill>
              </a:rPr>
              <a:t>T</a:t>
            </a:r>
            <a:r>
              <a:rPr lang="en-GB" sz="2800" dirty="0" smtClean="0">
                <a:solidFill>
                  <a:srgbClr val="C00000"/>
                </a:solidFill>
              </a:rPr>
              <a:t>ake </a:t>
            </a:r>
            <a:r>
              <a:rPr lang="en-GB" sz="2800" dirty="0">
                <a:solidFill>
                  <a:srgbClr val="C00000"/>
                </a:solidFill>
              </a:rPr>
              <a:t>the handout about safe tyres home and read </a:t>
            </a:r>
            <a:r>
              <a:rPr lang="en-GB" sz="2800" dirty="0" smtClean="0">
                <a:solidFill>
                  <a:srgbClr val="C00000"/>
                </a:solidFill>
              </a:rPr>
              <a:t>the dot-code </a:t>
            </a:r>
            <a:r>
              <a:rPr lang="en-GB" sz="2800" dirty="0">
                <a:solidFill>
                  <a:srgbClr val="C00000"/>
                </a:solidFill>
              </a:rPr>
              <a:t>on your own car tyres to make sure they are safe.</a:t>
            </a:r>
          </a:p>
          <a:p>
            <a:pPr fontAlgn="ctr">
              <a:buClr>
                <a:srgbClr val="C00000"/>
              </a:buClr>
            </a:pPr>
            <a:r>
              <a:rPr lang="en-GB" sz="2800" dirty="0">
                <a:solidFill>
                  <a:srgbClr val="C00000"/>
                </a:solidFill>
              </a:rPr>
              <a:t>You can </a:t>
            </a:r>
            <a:r>
              <a:rPr lang="en-GB" sz="2800" dirty="0" smtClean="0">
                <a:solidFill>
                  <a:srgbClr val="C00000"/>
                </a:solidFill>
              </a:rPr>
              <a:t>find other ways to support </a:t>
            </a:r>
            <a:r>
              <a:rPr lang="en-GB" sz="2800" dirty="0">
                <a:solidFill>
                  <a:srgbClr val="C00000"/>
                </a:solidFill>
              </a:rPr>
              <a:t>the campaign </a:t>
            </a:r>
            <a:r>
              <a:rPr lang="en-GB" sz="2800" dirty="0" smtClean="0">
                <a:solidFill>
                  <a:srgbClr val="C00000"/>
                </a:solidFill>
              </a:rPr>
              <a:t>by </a:t>
            </a:r>
            <a:r>
              <a:rPr lang="en-GB" sz="2800" dirty="0">
                <a:solidFill>
                  <a:srgbClr val="C00000"/>
                </a:solidFill>
              </a:rPr>
              <a:t>visiting our website </a:t>
            </a:r>
            <a:r>
              <a:rPr lang="en-GB" sz="2800" dirty="0" smtClean="0">
                <a:solidFill>
                  <a:srgbClr val="C00000"/>
                </a:solidFill>
              </a:rPr>
              <a:t>on </a:t>
            </a:r>
            <a:r>
              <a:rPr lang="en-GB" sz="2800" dirty="0" smtClean="0">
                <a:solidFill>
                  <a:schemeClr val="tx1">
                    <a:lumMod val="85000"/>
                    <a:lumOff val="15000"/>
                  </a:schemeClr>
                </a:solidFill>
                <a:hlinkClick r:id="rId2"/>
              </a:rPr>
              <a:t>http</a:t>
            </a:r>
            <a:r>
              <a:rPr lang="en-GB" sz="2800" dirty="0">
                <a:solidFill>
                  <a:schemeClr val="tx1">
                    <a:lumMod val="85000"/>
                    <a:lumOff val="15000"/>
                  </a:schemeClr>
                </a:solidFill>
                <a:hlinkClick r:id="rId2"/>
              </a:rPr>
              <a:t>://</a:t>
            </a:r>
            <a:r>
              <a:rPr lang="en-GB" sz="2800" dirty="0" smtClean="0">
                <a:solidFill>
                  <a:schemeClr val="tx1">
                    <a:lumMod val="85000"/>
                    <a:lumOff val="15000"/>
                  </a:schemeClr>
                </a:solidFill>
                <a:hlinkClick r:id="rId2"/>
              </a:rPr>
              <a:t>www.tyred.org.uk</a:t>
            </a:r>
            <a:endParaRPr lang="en-GB" sz="2800" dirty="0" smtClean="0">
              <a:solidFill>
                <a:schemeClr val="tx1">
                  <a:lumMod val="85000"/>
                  <a:lumOff val="15000"/>
                </a:schemeClr>
              </a:solidFill>
            </a:endParaRPr>
          </a:p>
          <a:p>
            <a:pPr marL="36576" indent="0" fontAlgn="ctr">
              <a:buClr>
                <a:srgbClr val="C00000"/>
              </a:buClr>
              <a:buNone/>
            </a:pPr>
            <a:endParaRPr lang="en-GB" sz="2800" dirty="0">
              <a:solidFill>
                <a:srgbClr val="C00000"/>
              </a:solidFill>
            </a:endParaRPr>
          </a:p>
        </p:txBody>
      </p:sp>
    </p:spTree>
    <p:extLst>
      <p:ext uri="{BB962C8B-B14F-4D97-AF65-F5344CB8AC3E}">
        <p14:creationId xmlns:p14="http://schemas.microsoft.com/office/powerpoint/2010/main" val="35041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solidFill>
                  <a:srgbClr val="CC0000"/>
                </a:solidFill>
                <a:latin typeface="Arial Black" pitchFamily="34" charset="0"/>
              </a:rPr>
              <a:t>Other Activities</a:t>
            </a:r>
            <a:endParaRPr lang="en-GB" dirty="0"/>
          </a:p>
        </p:txBody>
      </p:sp>
      <p:sp>
        <p:nvSpPr>
          <p:cNvPr id="3" name="Content Placeholder 2"/>
          <p:cNvSpPr>
            <a:spLocks noGrp="1"/>
          </p:cNvSpPr>
          <p:nvPr>
            <p:ph idx="1"/>
          </p:nvPr>
        </p:nvSpPr>
        <p:spPr/>
        <p:txBody>
          <a:bodyPr>
            <a:normAutofit/>
          </a:bodyPr>
          <a:lstStyle/>
          <a:p>
            <a:pPr fontAlgn="ctr">
              <a:buClr>
                <a:srgbClr val="C00000"/>
              </a:buClr>
            </a:pPr>
            <a:r>
              <a:rPr lang="en-GB" sz="2000" dirty="0" smtClean="0">
                <a:solidFill>
                  <a:srgbClr val="C00000"/>
                </a:solidFill>
              </a:rPr>
              <a:t>You could create a role-play about the issue. Have a ‘safety meeting’ where some members of the class are the bosses of coach and bus companies who want to save money by using old tyres. Others in the class could be those who want the law to be changed to protect our safety: you could be campaigners, or parents and school children who want school transport to be safer. Your teacher could be the chair of the meeting. </a:t>
            </a:r>
          </a:p>
          <a:p>
            <a:pPr fontAlgn="ctr">
              <a:buClr>
                <a:srgbClr val="C00000"/>
              </a:buClr>
            </a:pPr>
            <a:r>
              <a:rPr lang="en-GB" sz="2000" dirty="0" smtClean="0">
                <a:solidFill>
                  <a:srgbClr val="C00000"/>
                </a:solidFill>
              </a:rPr>
              <a:t>You could design a poster to help raise awareness of the campaign, or to show people how to check the age of their own tyres</a:t>
            </a:r>
          </a:p>
          <a:p>
            <a:pPr fontAlgn="ctr">
              <a:buClr>
                <a:srgbClr val="C00000"/>
              </a:buClr>
            </a:pPr>
            <a:r>
              <a:rPr lang="en-GB" sz="2000" dirty="0" smtClean="0">
                <a:solidFill>
                  <a:srgbClr val="C00000"/>
                </a:solidFill>
              </a:rPr>
              <a:t>You could also make a video about the issue. If you do, please send it to us – we might use it on our website!</a:t>
            </a:r>
          </a:p>
          <a:p>
            <a:pPr fontAlgn="ctr">
              <a:buClr>
                <a:srgbClr val="C00000"/>
              </a:buClr>
            </a:pPr>
            <a:endParaRPr lang="en-GB" sz="3200" dirty="0">
              <a:solidFill>
                <a:srgbClr val="C00000"/>
              </a:solidFill>
            </a:endParaRPr>
          </a:p>
          <a:p>
            <a:pPr marL="36576" indent="0">
              <a:buNone/>
            </a:pPr>
            <a:endParaRPr lang="en-GB" dirty="0"/>
          </a:p>
        </p:txBody>
      </p:sp>
    </p:spTree>
    <p:extLst>
      <p:ext uri="{BB962C8B-B14F-4D97-AF65-F5344CB8AC3E}">
        <p14:creationId xmlns:p14="http://schemas.microsoft.com/office/powerpoint/2010/main" val="305698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060848"/>
            <a:ext cx="8291264" cy="2808312"/>
          </a:xfrm>
        </p:spPr>
        <p:txBody>
          <a:bodyPr>
            <a:noAutofit/>
          </a:bodyPr>
          <a:lstStyle/>
          <a:p>
            <a:r>
              <a:rPr lang="en-GB" sz="4000" dirty="0" smtClean="0">
                <a:solidFill>
                  <a:srgbClr val="CC0000"/>
                </a:solidFill>
                <a:latin typeface="Arial Black" pitchFamily="34" charset="0"/>
              </a:rPr>
              <a:t>Thank you for your support!</a:t>
            </a:r>
            <a:br>
              <a:rPr lang="en-GB" sz="4000" dirty="0" smtClean="0">
                <a:solidFill>
                  <a:srgbClr val="CC0000"/>
                </a:solidFill>
                <a:latin typeface="Arial Black" pitchFamily="34" charset="0"/>
              </a:rPr>
            </a:br>
            <a:r>
              <a:rPr lang="en-GB" sz="3200" dirty="0" smtClean="0">
                <a:solidFill>
                  <a:srgbClr val="CC0000"/>
                </a:solidFill>
                <a:latin typeface="Arial Black" pitchFamily="34" charset="0"/>
              </a:rPr>
              <a:t>Your help makes a big difference.</a:t>
            </a:r>
            <a:r>
              <a:rPr lang="en-GB" sz="4000" dirty="0" smtClean="0">
                <a:solidFill>
                  <a:srgbClr val="CC0000"/>
                </a:solidFill>
                <a:latin typeface="Arial Black" pitchFamily="34" charset="0"/>
              </a:rPr>
              <a:t/>
            </a:r>
            <a:br>
              <a:rPr lang="en-GB" sz="4000" dirty="0" smtClean="0">
                <a:solidFill>
                  <a:srgbClr val="CC0000"/>
                </a:solidFill>
                <a:latin typeface="Arial Black" pitchFamily="34" charset="0"/>
              </a:rPr>
            </a:br>
            <a:r>
              <a:rPr lang="en-GB" sz="3200" dirty="0">
                <a:solidFill>
                  <a:srgbClr val="CC0000"/>
                </a:solidFill>
                <a:latin typeface="Arial Black" pitchFamily="34" charset="0"/>
              </a:rPr>
              <a:t>Together we can save lives</a:t>
            </a:r>
            <a:r>
              <a:rPr lang="en-GB" sz="3200" dirty="0" smtClean="0">
                <a:solidFill>
                  <a:srgbClr val="CC0000"/>
                </a:solidFill>
                <a:latin typeface="Arial Black" pitchFamily="34" charset="0"/>
              </a:rPr>
              <a:t>.</a:t>
            </a:r>
            <a:br>
              <a:rPr lang="en-GB" sz="3200" dirty="0" smtClean="0">
                <a:solidFill>
                  <a:srgbClr val="CC0000"/>
                </a:solidFill>
                <a:latin typeface="Arial Black" pitchFamily="34" charset="0"/>
              </a:rPr>
            </a:br>
            <a:r>
              <a:rPr lang="en-GB" sz="3200" dirty="0">
                <a:solidFill>
                  <a:srgbClr val="CC0000"/>
                </a:solidFill>
                <a:latin typeface="Arial Black" pitchFamily="34" charset="0"/>
              </a:rPr>
              <a:t/>
            </a:r>
            <a:br>
              <a:rPr lang="en-GB" sz="3200" dirty="0">
                <a:solidFill>
                  <a:srgbClr val="CC0000"/>
                </a:solidFill>
                <a:latin typeface="Arial Black" pitchFamily="34" charset="0"/>
              </a:rPr>
            </a:br>
            <a:endParaRPr lang="en-GB" sz="3200" dirty="0">
              <a:solidFill>
                <a:srgbClr val="CC0000"/>
              </a:solidFill>
              <a:latin typeface="Arial Black"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4581128"/>
            <a:ext cx="57150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0824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Custom 2">
      <a:dk1>
        <a:sysClr val="windowText" lastClr="000000"/>
      </a:dk1>
      <a:lt1>
        <a:srgbClr val="000000"/>
      </a:lt1>
      <a:dk2>
        <a:srgbClr val="FFFF66"/>
      </a:dk2>
      <a:lt2>
        <a:srgbClr val="FF0000"/>
      </a:lt2>
      <a:accent1>
        <a:srgbClr val="4E67C8"/>
      </a:accent1>
      <a:accent2>
        <a:srgbClr val="5ECCF3"/>
      </a:accent2>
      <a:accent3>
        <a:srgbClr val="A7EA52"/>
      </a:accent3>
      <a:accent4>
        <a:srgbClr val="5DCEAF"/>
      </a:accent4>
      <a:accent5>
        <a:srgbClr val="FF8021"/>
      </a:accent5>
      <a:accent6>
        <a:srgbClr val="F14124"/>
      </a:accent6>
      <a:hlink>
        <a:srgbClr val="202F6A"/>
      </a:hlink>
      <a:folHlink>
        <a:srgbClr val="59A8D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1678</TotalTime>
  <Words>597</Words>
  <Application>Microsoft Office PowerPoint</Application>
  <PresentationFormat>On-screen Show (4:3)</PresentationFormat>
  <Paragraphs>53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Technic</vt:lpstr>
      <vt:lpstr> </vt:lpstr>
      <vt:lpstr>What’s the campaign about?</vt:lpstr>
      <vt:lpstr>What can we do?</vt:lpstr>
      <vt:lpstr>Layout of the letter</vt:lpstr>
      <vt:lpstr>What next?</vt:lpstr>
      <vt:lpstr>Other Activities</vt:lpstr>
      <vt:lpstr>Thank you for your support! Your help makes a big difference. Together we can save lives.  </vt:lpstr>
    </vt:vector>
  </TitlesOfParts>
  <Company>Range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Campaign</dc:title>
  <dc:creator>Nadine</dc:creator>
  <cp:lastModifiedBy>james.g.mcgovern</cp:lastModifiedBy>
  <cp:revision>49</cp:revision>
  <cp:lastPrinted>2018-07-31T14:06:36Z</cp:lastPrinted>
  <dcterms:created xsi:type="dcterms:W3CDTF">2018-05-22T18:40:25Z</dcterms:created>
  <dcterms:modified xsi:type="dcterms:W3CDTF">2018-07-31T14:22:54Z</dcterms:modified>
</cp:coreProperties>
</file>